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61" r:id="rId2"/>
  </p:sldIdLst>
  <p:sldSz cx="9144000" cy="6858000" type="letter"/>
  <p:notesSz cx="6881813" cy="9296400"/>
  <p:custDataLst>
    <p:tags r:id="rId5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bg2"/>
        </a:solidFill>
        <a:latin typeface="Wachovia Celest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1">
          <p15:clr>
            <a:srgbClr val="A4A3A4"/>
          </p15:clr>
        </p15:guide>
        <p15:guide id="2" orient="horz" pos="101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4048">
          <p15:clr>
            <a:srgbClr val="A4A3A4"/>
          </p15:clr>
        </p15:guide>
        <p15:guide id="5" orient="horz" pos="4133">
          <p15:clr>
            <a:srgbClr val="A4A3A4"/>
          </p15:clr>
        </p15:guide>
        <p15:guide id="6" pos="1763">
          <p15:clr>
            <a:srgbClr val="A4A3A4"/>
          </p15:clr>
        </p15:guide>
        <p15:guide id="7" pos="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dhisha" initials="" lastIdx="5" clrIdx="0"/>
  <p:cmAuthor id="1" name="comp" initials="" lastIdx="1" clrIdx="1"/>
  <p:cmAuthor id="2" name="nidhisha soni" initials="ns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4B"/>
    <a:srgbClr val="FF3300"/>
    <a:srgbClr val="FF7979"/>
    <a:srgbClr val="C0D2E6"/>
    <a:srgbClr val="3333FF"/>
    <a:srgbClr val="9933FF"/>
    <a:srgbClr val="9900FF"/>
    <a:srgbClr val="CC00FF"/>
    <a:srgbClr val="CC99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30" autoAdjust="0"/>
    <p:restoredTop sz="99537" autoAdjust="0"/>
  </p:normalViewPr>
  <p:slideViewPr>
    <p:cSldViewPr snapToGrid="0">
      <p:cViewPr varScale="1">
        <p:scale>
          <a:sx n="104" d="100"/>
          <a:sy n="104" d="100"/>
        </p:scale>
        <p:origin x="935" y="65"/>
      </p:cViewPr>
      <p:guideLst>
        <p:guide orient="horz" pos="4151"/>
        <p:guide orient="horz" pos="101"/>
        <p:guide orient="horz" pos="3140"/>
        <p:guide orient="horz" pos="4048"/>
        <p:guide orient="horz" pos="4133"/>
        <p:guide pos="1763"/>
        <p:guide pos="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02" y="-84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883285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fld id="{ECBFFC43-D4EC-43AE-A8BD-003C8B6D65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58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8500"/>
            <a:ext cx="4648200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049837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8832850"/>
            <a:ext cx="29797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7" rIns="92172" bIns="46087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fld id="{4D8CCE15-003E-464D-8F0D-BF8C9116503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4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achovia Celeste" pitchFamily="18" charset="0"/>
        <a:ea typeface="+mn-ea"/>
        <a:cs typeface="+mn-cs"/>
      </a:defRPr>
    </a:lvl1pPr>
    <a:lvl2pPr marL="163513" indent="5873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achovia Celeste" pitchFamily="18" charset="0"/>
        <a:ea typeface="+mn-ea"/>
        <a:cs typeface="+mn-cs"/>
      </a:defRPr>
    </a:lvl2pPr>
    <a:lvl3pPr marL="336550" indent="5873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achovia Celeste" pitchFamily="18" charset="0"/>
        <a:ea typeface="+mn-ea"/>
        <a:cs typeface="+mn-cs"/>
      </a:defRPr>
    </a:lvl3pPr>
    <a:lvl4pPr marL="509588" indent="5873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achovia Celeste" pitchFamily="18" charset="0"/>
        <a:ea typeface="+mn-ea"/>
        <a:cs typeface="+mn-cs"/>
      </a:defRPr>
    </a:lvl4pPr>
    <a:lvl5pPr marL="682625" indent="5873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achovia Celeste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2" name="Rectangle 70"/>
          <p:cNvSpPr>
            <a:spLocks noGrp="1" noChangeArrowheads="1"/>
          </p:cNvSpPr>
          <p:nvPr>
            <p:ph type="ctrTitle"/>
          </p:nvPr>
        </p:nvSpPr>
        <p:spPr bwMode="auto">
          <a:xfrm>
            <a:off x="366713" y="2805113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3" y="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3976" y="6589713"/>
            <a:ext cx="1873250" cy="2016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defRPr>
            </a:lvl1pPr>
          </a:lstStyle>
          <a:p>
            <a:fld id="{7A2402AD-5143-4FFC-A1DB-E6B88F1B7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0" y="1084263"/>
            <a:ext cx="4186238" cy="4918075"/>
          </a:xfrm>
        </p:spPr>
        <p:txBody>
          <a:bodyPr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938" y="1084263"/>
            <a:ext cx="4187825" cy="4918075"/>
          </a:xfrm>
        </p:spPr>
        <p:txBody>
          <a:bodyPr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3976" y="6589713"/>
            <a:ext cx="1873250" cy="2016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defRPr>
            </a:lvl1pPr>
          </a:lstStyle>
          <a:p>
            <a:fld id="{7A2402AD-5143-4FFC-A1DB-E6B88F1B7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617509" y="6598933"/>
            <a:ext cx="1873250" cy="2016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accent5">
                    <a:lumMod val="25000"/>
                  </a:schemeClr>
                </a:solidFill>
                <a:latin typeface="Bookman Old Style" pitchFamily="18" charset="0"/>
              </a:defRPr>
            </a:lvl1pPr>
          </a:lstStyle>
          <a:p>
            <a:fld id="{59864913-1361-458C-B40D-0428AC5195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Rectangle 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316487"/>
            <a:ext cx="8526463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87084" y="1030501"/>
            <a:ext cx="9000000" cy="720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Wachovia Celest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653976" y="6589713"/>
            <a:ext cx="1873250" cy="2016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defRPr>
            </a:lvl1pPr>
          </a:lstStyle>
          <a:p>
            <a:fld id="{7A2402AD-5143-4FFC-A1DB-E6B88F1B7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Wachovia Celeste Caps" pitchFamily="18" charset="0"/>
        </a:defRPr>
      </a:lvl9pPr>
    </p:titleStyle>
    <p:bodyStyle>
      <a:lvl1pPr marL="225425" indent="-225425" algn="l" rtl="0" fontAlgn="base">
        <a:spcBef>
          <a:spcPct val="20000"/>
        </a:spcBef>
        <a:spcAft>
          <a:spcPct val="0"/>
        </a:spcAft>
        <a:buClr>
          <a:srgbClr val="36578B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-230188" algn="l" rtl="0" fontAlgn="base">
        <a:spcBef>
          <a:spcPct val="20000"/>
        </a:spcBef>
        <a:spcAft>
          <a:spcPct val="0"/>
        </a:spcAft>
        <a:buClr>
          <a:srgbClr val="6181AF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682625" indent="-223838" algn="l" rtl="0" fontAlgn="base">
        <a:spcBef>
          <a:spcPct val="20000"/>
        </a:spcBef>
        <a:spcAft>
          <a:spcPct val="0"/>
        </a:spcAft>
        <a:buClr>
          <a:srgbClr val="36578B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890588" indent="-201613" algn="l" rtl="0" fontAlgn="base">
        <a:spcBef>
          <a:spcPct val="20000"/>
        </a:spcBef>
        <a:spcAft>
          <a:spcPct val="0"/>
        </a:spcAft>
        <a:buClr>
          <a:srgbClr val="6181AF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549400" indent="-177800" algn="l" rtl="0" fontAlgn="base">
        <a:spcBef>
          <a:spcPct val="20000"/>
        </a:spcBef>
        <a:spcAft>
          <a:spcPct val="0"/>
        </a:spcAft>
        <a:buSzPct val="50000"/>
        <a:defRPr sz="1400">
          <a:solidFill>
            <a:schemeClr val="tx1"/>
          </a:solidFill>
          <a:latin typeface="+mn-lt"/>
        </a:defRPr>
      </a:lvl5pPr>
      <a:lvl6pPr marL="2006600" indent="-177800" algn="l" rtl="0" fontAlgn="base">
        <a:spcBef>
          <a:spcPct val="20000"/>
        </a:spcBef>
        <a:spcAft>
          <a:spcPct val="0"/>
        </a:spcAft>
        <a:buSzPct val="50000"/>
        <a:defRPr sz="1400">
          <a:solidFill>
            <a:schemeClr val="tx1"/>
          </a:solidFill>
          <a:latin typeface="+mn-lt"/>
        </a:defRPr>
      </a:lvl6pPr>
      <a:lvl7pPr marL="2463800" indent="-177800" algn="l" rtl="0" fontAlgn="base">
        <a:spcBef>
          <a:spcPct val="20000"/>
        </a:spcBef>
        <a:spcAft>
          <a:spcPct val="0"/>
        </a:spcAft>
        <a:buSzPct val="50000"/>
        <a:defRPr sz="1400">
          <a:solidFill>
            <a:schemeClr val="tx1"/>
          </a:solidFill>
          <a:latin typeface="+mn-lt"/>
        </a:defRPr>
      </a:lvl7pPr>
      <a:lvl8pPr marL="2921000" indent="-177800" algn="l" rtl="0" fontAlgn="base">
        <a:spcBef>
          <a:spcPct val="20000"/>
        </a:spcBef>
        <a:spcAft>
          <a:spcPct val="0"/>
        </a:spcAft>
        <a:buSzPct val="50000"/>
        <a:defRPr sz="1400">
          <a:solidFill>
            <a:schemeClr val="tx1"/>
          </a:solidFill>
          <a:latin typeface="+mn-lt"/>
        </a:defRPr>
      </a:lvl8pPr>
      <a:lvl9pPr marL="3378200" indent="-177800" algn="l" rtl="0" fontAlgn="base">
        <a:spcBef>
          <a:spcPct val="20000"/>
        </a:spcBef>
        <a:spcAft>
          <a:spcPct val="0"/>
        </a:spcAft>
        <a:buSzPct val="50000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52" y="14514"/>
            <a:ext cx="7845878" cy="11175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eGateway (India) Pvt. </a:t>
            </a:r>
            <a:r>
              <a:rPr lang="en-US" sz="200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Ltd. Overview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Bookman Old Styl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900"/>
              </a:spcBef>
            </a:pPr>
            <a:r>
              <a:rPr lang="en-IN" sz="1400" dirty="0" smtClean="0">
                <a:solidFill>
                  <a:srgbClr val="FFFFFF">
                    <a:lumMod val="50000"/>
                  </a:srgbClr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Positioned to assist the players in the power generation industry from concept, through financial closure, construction and  operations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150364" y="1211263"/>
            <a:ext cx="881946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Professional advisory outfit for power project developers on key development issues of larger thermal IPPs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Provides development, design, construction and commercial expertise to </a:t>
            </a:r>
            <a:r>
              <a:rPr lang="en-IN" sz="1400" b="0" dirty="0" smtClean="0">
                <a:solidFill>
                  <a:srgbClr val="18221A"/>
                </a:solidFill>
                <a:latin typeface="Bookman Old Style" pitchFamily="18" charset="0"/>
              </a:rPr>
              <a:t>power generation in thermal (coal, gas, washery rejects, lignite) plants, small hydel plants, bio-mass plants, waste to energy, solar, solar-thermal, waste heat recovery, etc.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IN" sz="1400" b="0" dirty="0" smtClean="0">
                <a:solidFill>
                  <a:srgbClr val="18221A"/>
                </a:solidFill>
                <a:latin typeface="Bookman Old Style" pitchFamily="18" charset="0"/>
              </a:rPr>
              <a:t>Areas of expertise includes Project development, bringing in New Equity Partner and M&amp;A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IN" sz="1400" b="0" dirty="0" smtClean="0">
                <a:solidFill>
                  <a:srgbClr val="18221A"/>
                </a:solidFill>
                <a:latin typeface="Bookman Old Style" pitchFamily="18" charset="0"/>
              </a:rPr>
              <a:t>Specializes in providing solutions for setting up of power generation plants at the optimum cost of generation in the shortest possible time</a:t>
            </a:r>
            <a:endParaRPr lang="en-US" sz="1400" b="0" dirty="0" smtClean="0">
              <a:solidFill>
                <a:srgbClr val="18221A"/>
              </a:solidFill>
              <a:latin typeface="Bookman Old Style" pitchFamily="18" charset="0"/>
            </a:endParaRP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IN" sz="1400" b="0" dirty="0" smtClean="0">
                <a:solidFill>
                  <a:srgbClr val="18221A"/>
                </a:solidFill>
                <a:latin typeface="Bookman Old Style" pitchFamily="18" charset="0"/>
              </a:rPr>
              <a:t>International EPC Contractor selection with Part Financing on ICB Basis 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Impressive corporate client base in advisory services with clients including Avantha Power Group, Aryan Coal Group ( </a:t>
            </a:r>
            <a:r>
              <a:rPr lang="en-US" sz="1400" b="0" dirty="0" err="1" smtClean="0">
                <a:solidFill>
                  <a:srgbClr val="18221A"/>
                </a:solidFill>
                <a:latin typeface="Bookman Old Style" pitchFamily="18" charset="0"/>
              </a:rPr>
              <a:t>Warberg</a:t>
            </a: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 </a:t>
            </a:r>
            <a:r>
              <a:rPr lang="en-US" sz="1400" b="0" dirty="0" err="1" smtClean="0">
                <a:solidFill>
                  <a:srgbClr val="18221A"/>
                </a:solidFill>
                <a:latin typeface="Bookman Old Style" pitchFamily="18" charset="0"/>
              </a:rPr>
              <a:t>Pincus</a:t>
            </a: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 being one of the Equity Investors),DB Power , </a:t>
            </a:r>
            <a:r>
              <a:rPr lang="en-US" sz="1400" b="0" dirty="0" err="1" smtClean="0">
                <a:solidFill>
                  <a:srgbClr val="18221A"/>
                </a:solidFill>
                <a:latin typeface="Bookman Old Style" pitchFamily="18" charset="0"/>
              </a:rPr>
              <a:t>Archean</a:t>
            </a: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 Group ( West Africa Project ) , Adani Project EPC Contractor, SEW Group, ILFS  etc.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Strong, experienced and professional team with cumulative experience of over 300 years</a:t>
            </a:r>
          </a:p>
          <a:p>
            <a:pPr marL="403225" lvl="3" indent="-403225" eaLnBrk="0" hangingPunct="0">
              <a:spcBef>
                <a:spcPts val="120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400" b="0" dirty="0" smtClean="0">
                <a:solidFill>
                  <a:srgbClr val="18221A"/>
                </a:solidFill>
                <a:latin typeface="Bookman Old Style" pitchFamily="18" charset="0"/>
              </a:rPr>
              <a:t>Over years it has supported a string of developers with and aggregate capacity exceeding 8000 MW </a:t>
            </a:r>
            <a:endParaRPr lang="en-US" sz="1400" b="0" dirty="0">
              <a:solidFill>
                <a:srgbClr val="18221A"/>
              </a:solidFill>
              <a:latin typeface="Bookman Old Style" pitchFamily="18" charset="0"/>
            </a:endParaRPr>
          </a:p>
          <a:p>
            <a:pPr marL="403225" lvl="3" indent="-403225" eaLnBrk="0" hangingPunct="0">
              <a:spcBef>
                <a:spcPts val="1200"/>
              </a:spcBef>
            </a:pPr>
            <a:endParaRPr lang="en-US" sz="1400" dirty="0">
              <a:solidFill>
                <a:srgbClr val="18221A"/>
              </a:solidFill>
              <a:latin typeface="Bookman Old Style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35215" y="6253361"/>
            <a:ext cx="3369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 smtClean="0">
                <a:solidFill>
                  <a:srgbClr val="0070C0"/>
                </a:solidFill>
                <a:latin typeface="Bookman Old Style" pitchFamily="18" charset="0"/>
              </a:rPr>
              <a:t>Website: www.egatewayindia.com </a:t>
            </a:r>
            <a:endParaRPr lang="en-IN" sz="14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02AD-5143-4FFC-A1DB-E6B88F1B71E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2352" y="101598"/>
            <a:ext cx="814226" cy="666977"/>
          </a:xfrm>
          <a:prstGeom prst="rect">
            <a:avLst/>
          </a:prstGeom>
          <a:noFill/>
          <a:ln w="9525">
            <a:solidFill>
              <a:srgbClr val="E5FFFF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35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DSMENUDOCLEVELBTNSTATES" val="&lt;btnStates&gt;&lt;btn tag=&quot;1001&quot; state=&quot;UP&quot;/&gt;&lt;/btnStates&gt;&#10;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69AB9"/>
      </a:lt2>
      <a:accent1>
        <a:srgbClr val="869AB9"/>
      </a:accent1>
      <a:accent2>
        <a:srgbClr val="618F3D"/>
      </a:accent2>
      <a:accent3>
        <a:srgbClr val="FFFFFF"/>
      </a:accent3>
      <a:accent4>
        <a:srgbClr val="000000"/>
      </a:accent4>
      <a:accent5>
        <a:srgbClr val="C3CAD9"/>
      </a:accent5>
      <a:accent6>
        <a:srgbClr val="578136"/>
      </a:accent6>
      <a:hlink>
        <a:srgbClr val="A2C77A"/>
      </a:hlink>
      <a:folHlink>
        <a:srgbClr val="D7CB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Wachovia Celest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Wachovia Celeste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69AB9"/>
        </a:lt2>
        <a:accent1>
          <a:srgbClr val="869AB9"/>
        </a:accent1>
        <a:accent2>
          <a:srgbClr val="618F3D"/>
        </a:accent2>
        <a:accent3>
          <a:srgbClr val="FFFFFF"/>
        </a:accent3>
        <a:accent4>
          <a:srgbClr val="000000"/>
        </a:accent4>
        <a:accent5>
          <a:srgbClr val="C3CAD9"/>
        </a:accent5>
        <a:accent6>
          <a:srgbClr val="578136"/>
        </a:accent6>
        <a:hlink>
          <a:srgbClr val="A2C77A"/>
        </a:hlink>
        <a:folHlink>
          <a:srgbClr val="D7C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6EA3B1"/>
      </a:dk2>
      <a:lt2>
        <a:srgbClr val="000066"/>
      </a:lt2>
      <a:accent1>
        <a:srgbClr val="A7A06C"/>
      </a:accent1>
      <a:accent2>
        <a:srgbClr val="395985"/>
      </a:accent2>
      <a:accent3>
        <a:srgbClr val="FFFFFF"/>
      </a:accent3>
      <a:accent4>
        <a:srgbClr val="000000"/>
      </a:accent4>
      <a:accent5>
        <a:srgbClr val="D0CDBA"/>
      </a:accent5>
      <a:accent6>
        <a:srgbClr val="335078"/>
      </a:accent6>
      <a:hlink>
        <a:srgbClr val="8BB5C1"/>
      </a:hlink>
      <a:folHlink>
        <a:srgbClr val="B9B3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30940</TotalTime>
  <Words>219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Bookman Old Style</vt:lpstr>
      <vt:lpstr>Verdana</vt:lpstr>
      <vt:lpstr>Wachovia Celeste</vt:lpstr>
      <vt:lpstr>Wachovia Celeste Caps</vt:lpstr>
      <vt:lpstr>Wingdings</vt:lpstr>
      <vt:lpstr>Blank</vt:lpstr>
      <vt:lpstr>PowerPoint Presentation</vt:lpstr>
    </vt:vector>
  </TitlesOfParts>
  <Company>Wachovia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Chambers</dc:creator>
  <cp:lastModifiedBy>Khushroo Udwadia</cp:lastModifiedBy>
  <cp:revision>1241</cp:revision>
  <cp:lastPrinted>2002-09-22T19:27:18Z</cp:lastPrinted>
  <dcterms:created xsi:type="dcterms:W3CDTF">2007-04-16T20:16:45Z</dcterms:created>
  <dcterms:modified xsi:type="dcterms:W3CDTF">2015-06-25T08:02:29Z</dcterms:modified>
</cp:coreProperties>
</file>